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Josefin Slab"/>
      <p:regular r:id="rId14"/>
      <p:bold r:id="rId15"/>
      <p:italic r:id="rId16"/>
      <p:boldItalic r:id="rId17"/>
    </p:embeddedFont>
    <p:embeddedFont>
      <p:font typeface="Anton"/>
      <p:regular r:id="rId18"/>
    </p:embeddedFont>
    <p:embeddedFont>
      <p:font typeface="Proxima Nova"/>
      <p:regular r:id="rId19"/>
      <p:bold r:id="rId20"/>
      <p:italic r:id="rId21"/>
      <p:boldItalic r:id="rId22"/>
    </p:embeddedFont>
    <p:embeddedFont>
      <p:font typeface="Fira Sans Condensed Light"/>
      <p:regular r:id="rId23"/>
      <p:bold r:id="rId24"/>
      <p:italic r:id="rId25"/>
      <p:boldItalic r:id="rId26"/>
    </p:embeddedFont>
    <p:embeddedFont>
      <p:font typeface="Fira Sans Condensed"/>
      <p:regular r:id="rId27"/>
      <p:bold r:id="rId28"/>
      <p:italic r:id="rId29"/>
      <p:boldItalic r:id="rId30"/>
    </p:embeddedFont>
    <p:embeddedFont>
      <p:font typeface="Advent Pro Light"/>
      <p:regular r:id="rId31"/>
      <p:bold r:id="rId32"/>
    </p:embeddedFont>
    <p:embeddedFont>
      <p:font typeface="Rajdhani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FiraSansCondensedLight-bold.fntdata"/><Relationship Id="rId23" Type="http://schemas.openxmlformats.org/officeDocument/2006/relationships/font" Target="fonts/FiraSansCondensed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Light-boldItalic.fntdata"/><Relationship Id="rId25" Type="http://schemas.openxmlformats.org/officeDocument/2006/relationships/font" Target="fonts/FiraSansCondensedLight-italic.fntdata"/><Relationship Id="rId28" Type="http://schemas.openxmlformats.org/officeDocument/2006/relationships/font" Target="fonts/FiraSansCondensed-bold.fntdata"/><Relationship Id="rId27" Type="http://schemas.openxmlformats.org/officeDocument/2006/relationships/font" Target="fonts/FiraSans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dventProLight-regular.fntdata"/><Relationship Id="rId30" Type="http://schemas.openxmlformats.org/officeDocument/2006/relationships/font" Target="fonts/FiraSansCondensed-boldItalic.fntdata"/><Relationship Id="rId11" Type="http://schemas.openxmlformats.org/officeDocument/2006/relationships/slide" Target="slides/slide7.xml"/><Relationship Id="rId33" Type="http://schemas.openxmlformats.org/officeDocument/2006/relationships/font" Target="fonts/Rajdhani-regular.fntdata"/><Relationship Id="rId10" Type="http://schemas.openxmlformats.org/officeDocument/2006/relationships/slide" Target="slides/slide6.xml"/><Relationship Id="rId32" Type="http://schemas.openxmlformats.org/officeDocument/2006/relationships/font" Target="fonts/AdventPro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Rajdhani-bold.fntdata"/><Relationship Id="rId15" Type="http://schemas.openxmlformats.org/officeDocument/2006/relationships/font" Target="fonts/JosefinSlab-bold.fntdata"/><Relationship Id="rId14" Type="http://schemas.openxmlformats.org/officeDocument/2006/relationships/font" Target="fonts/JosefinSlab-regular.fntdata"/><Relationship Id="rId17" Type="http://schemas.openxmlformats.org/officeDocument/2006/relationships/font" Target="fonts/JosefinSlab-boldItalic.fntdata"/><Relationship Id="rId16" Type="http://schemas.openxmlformats.org/officeDocument/2006/relationships/font" Target="fonts/JosefinSlab-italic.fntdata"/><Relationship Id="rId19" Type="http://schemas.openxmlformats.org/officeDocument/2006/relationships/font" Target="fonts/ProximaNova-regular.fntdata"/><Relationship Id="rId18" Type="http://schemas.openxmlformats.org/officeDocument/2006/relationships/font" Target="fonts/Anto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08a6ee8a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08a6ee8a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5abef0139_0_14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5abef0139_0_14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5abef0139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5abef0139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5abef0139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5abef0139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abef0139_0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abef0139_0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098bb5640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098bb5640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5abef0139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5abef0139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342225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>
                <a:latin typeface="Rajdhani"/>
                <a:ea typeface="Rajdhani"/>
                <a:cs typeface="Rajdhani"/>
                <a:sym typeface="Rajdhani"/>
              </a:rPr>
              <a:t>TicTacToe</a:t>
            </a:r>
            <a:r>
              <a:rPr lang="en" sz="6900">
                <a:latin typeface="Rajdhani"/>
                <a:ea typeface="Rajdhani"/>
                <a:cs typeface="Rajdhani"/>
                <a:sym typeface="Rajdhani"/>
              </a:rPr>
              <a:t> RL Projekat</a:t>
            </a:r>
            <a:endParaRPr sz="69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Анђела Куч 630/2019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Урош Милошевић 628/2019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446200" y="1139150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Основи машинског учења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560997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Идеја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23"/>
          <p:cNvSpPr txBox="1"/>
          <p:nvPr>
            <p:ph idx="1" type="subTitle"/>
          </p:nvPr>
        </p:nvSpPr>
        <p:spPr>
          <a:xfrm>
            <a:off x="156691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Реализовати игру “икс-окс” уз помоћ методе учења подстицајем и омогућити играње игре против људског противника.</a:t>
            </a:r>
            <a:endParaRPr/>
          </a:p>
        </p:txBody>
      </p:sp>
      <p:cxnSp>
        <p:nvCxnSpPr>
          <p:cNvPr id="108" name="Google Shape;108;p23"/>
          <p:cNvCxnSpPr/>
          <p:nvPr/>
        </p:nvCxnSpPr>
        <p:spPr>
          <a:xfrm>
            <a:off x="5284600" y="225645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309950" y="1706850"/>
            <a:ext cx="36129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Начин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реализације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4" name="Google Shape;114;p24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5" name="Google Shape;115;p24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Иницијилазовати површину за играње у виду 3х3 матрице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1.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6256025" y="1888950"/>
            <a:ext cx="2403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Одредити стратегију “истраживања и деловања” (30%-70%)*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699050" y="2628125"/>
            <a:ext cx="2348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Направити модел са два играча која ће одиграти велики број партија и одредити политику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9" name="Google Shape;119;p24"/>
          <p:cNvSpPr txBox="1"/>
          <p:nvPr/>
        </p:nvSpPr>
        <p:spPr>
          <a:xfrm>
            <a:off x="6256025" y="33673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Применити научено у игри са релним играчем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0" name="Google Shape;120;p24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2.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1" name="Google Shape;121;p24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3.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4.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23" name="Google Shape;123;p24"/>
          <p:cNvCxnSpPr>
            <a:stCxn id="115" idx="3"/>
            <a:endCxn id="116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4"/>
          <p:cNvCxnSpPr>
            <a:stCxn id="120" idx="3"/>
            <a:endCxn id="117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4"/>
          <p:cNvCxnSpPr>
            <a:stCxn id="118" idx="3"/>
            <a:endCxn id="121" idx="1"/>
          </p:cNvCxnSpPr>
          <p:nvPr/>
        </p:nvCxnSpPr>
        <p:spPr>
          <a:xfrm>
            <a:off x="6047450" y="2941325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4"/>
          <p:cNvCxnSpPr>
            <a:stCxn id="122" idx="3"/>
            <a:endCxn id="119" idx="1"/>
          </p:cNvCxnSpPr>
          <p:nvPr/>
        </p:nvCxnSpPr>
        <p:spPr>
          <a:xfrm flipH="1" rot="10800000">
            <a:off x="6047475" y="3680625"/>
            <a:ext cx="2085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40000" y="228725"/>
            <a:ext cx="52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Учење подстицајем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Reinforcement</a:t>
            </a:r>
            <a:r>
              <a:rPr lang="en" sz="2500"/>
              <a:t> </a:t>
            </a:r>
            <a:r>
              <a:rPr lang="en" sz="2500"/>
              <a:t>learning</a:t>
            </a:r>
            <a:r>
              <a:rPr lang="en" sz="2500"/>
              <a:t> </a:t>
            </a:r>
            <a:endParaRPr sz="2500"/>
          </a:p>
        </p:txBody>
      </p:sp>
      <p:grpSp>
        <p:nvGrpSpPr>
          <p:cNvPr id="132" name="Google Shape;132;p25"/>
          <p:cNvGrpSpPr/>
          <p:nvPr/>
        </p:nvGrpSpPr>
        <p:grpSpPr>
          <a:xfrm>
            <a:off x="425345" y="1903046"/>
            <a:ext cx="2210395" cy="2090466"/>
            <a:chOff x="1040275" y="238125"/>
            <a:chExt cx="5538450" cy="5237950"/>
          </a:xfrm>
        </p:grpSpPr>
        <p:sp>
          <p:nvSpPr>
            <p:cNvPr id="133" name="Google Shape;133;p25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4294967295" type="subTitle"/>
          </p:nvPr>
        </p:nvSpPr>
        <p:spPr>
          <a:xfrm>
            <a:off x="3140000" y="1309718"/>
            <a:ext cx="54324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Учење подстицајем је начин машинског учења где алгоритам добија “награду” када дође до пожељног резултата односно “пенал” када дође до непожељног резултата. Циљ алгоритма је да максимизује награду.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За сваки корак ће се одредити све могуће вредности исхода и на основу тога начинити следећи корак.</a:t>
            </a:r>
            <a:endParaRPr sz="1400"/>
          </a:p>
        </p:txBody>
      </p:sp>
      <p:pic>
        <p:nvPicPr>
          <p:cNvPr id="359" name="Google Shape;3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663" y="3075125"/>
            <a:ext cx="4961075" cy="19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Ажурирање стања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5" name="Google Shape;365;p26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366" name="Google Shape;366;p26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8" name="Google Shape;368;p26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369" name="Google Shape;369;p26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fmla="val 3282" name="adj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371" name="Google Shape;371;p26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2" name="Google Shape;372;p26"/>
          <p:cNvSpPr txBox="1"/>
          <p:nvPr>
            <p:ph idx="4294967295" type="subTitle"/>
          </p:nvPr>
        </p:nvSpPr>
        <p:spPr>
          <a:xfrm flipH="1">
            <a:off x="4842775" y="2091500"/>
            <a:ext cx="32271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Једначина коју ћемо користити за ажурирање стања заправо ажурира вредонст тренутног стања уз разлику </a:t>
            </a:r>
            <a:r>
              <a:rPr lang="en" sz="1600"/>
              <a:t>наредног </a:t>
            </a:r>
            <a:r>
              <a:rPr lang="en" sz="1600"/>
              <a:t>оствареног резултата и </a:t>
            </a:r>
            <a:r>
              <a:rPr lang="en" sz="1600"/>
              <a:t>тренутног </a:t>
            </a:r>
            <a:r>
              <a:rPr lang="en" sz="1600"/>
              <a:t>оствареног резултата помноженог са стопом учења алфа, сабраним са тренутном вредношћу.</a:t>
            </a:r>
            <a:endParaRPr sz="1600"/>
          </a:p>
        </p:txBody>
      </p:sp>
      <p:cxnSp>
        <p:nvCxnSpPr>
          <p:cNvPr id="373" name="Google Shape;373;p26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74" name="Google Shape;3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100" y="2547700"/>
            <a:ext cx="3287825" cy="5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/>
          <p:nvPr/>
        </p:nvSpPr>
        <p:spPr>
          <a:xfrm>
            <a:off x="2280020" y="1726725"/>
            <a:ext cx="858600" cy="858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6005520" y="1726725"/>
            <a:ext cx="858600" cy="858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Политика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27"/>
          <p:cNvSpPr txBox="1"/>
          <p:nvPr>
            <p:ph idx="2" type="subTitle"/>
          </p:nvPr>
        </p:nvSpPr>
        <p:spPr>
          <a:xfrm flipH="1">
            <a:off x="507217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 бисмо користили политику против људског играча морамо сачувати политику у некој датотеци и учитати након тога ту датотеку.</a:t>
            </a:r>
            <a:endParaRPr/>
          </a:p>
        </p:txBody>
      </p:sp>
      <p:sp>
        <p:nvSpPr>
          <p:cNvPr id="383" name="Google Shape;383;p27"/>
          <p:cNvSpPr txBox="1"/>
          <p:nvPr>
            <p:ph idx="4" type="subTitle"/>
          </p:nvPr>
        </p:nvSpPr>
        <p:spPr>
          <a:xfrm flipH="1">
            <a:off x="134667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Тражење слободних позиција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Одабрати акцију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Ажурирање стања табле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Оценити акцију и доделити награде</a:t>
            </a:r>
            <a:endParaRPr/>
          </a:p>
        </p:txBody>
      </p:sp>
      <p:sp>
        <p:nvSpPr>
          <p:cNvPr id="384" name="Google Shape;384;p27"/>
          <p:cNvSpPr txBox="1"/>
          <p:nvPr>
            <p:ph idx="1" type="subTitle"/>
          </p:nvPr>
        </p:nvSpPr>
        <p:spPr>
          <a:xfrm flipH="1">
            <a:off x="4431402" y="2784025"/>
            <a:ext cx="39927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Чување и учитавање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27"/>
          <p:cNvSpPr txBox="1"/>
          <p:nvPr>
            <p:ph idx="3" type="subTitle"/>
          </p:nvPr>
        </p:nvSpPr>
        <p:spPr>
          <a:xfrm flipH="1">
            <a:off x="1346670" y="2784025"/>
            <a:ext cx="2711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Тренинг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86" name="Google Shape;386;p27"/>
          <p:cNvGrpSpPr/>
          <p:nvPr/>
        </p:nvGrpSpPr>
        <p:grpSpPr>
          <a:xfrm>
            <a:off x="6237970" y="1902212"/>
            <a:ext cx="393699" cy="507621"/>
            <a:chOff x="6698441" y="2414530"/>
            <a:chExt cx="277644" cy="357984"/>
          </a:xfrm>
        </p:grpSpPr>
        <p:sp>
          <p:nvSpPr>
            <p:cNvPr id="387" name="Google Shape;387;p27"/>
            <p:cNvSpPr/>
            <p:nvPr/>
          </p:nvSpPr>
          <p:spPr>
            <a:xfrm>
              <a:off x="6764462" y="2710611"/>
              <a:ext cx="10201" cy="60382"/>
            </a:xfrm>
            <a:custGeom>
              <a:rect b="b" l="l" r="r" t="t"/>
              <a:pathLst>
                <a:path extrusionOk="0" h="1906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6898374" y="2710611"/>
              <a:ext cx="10201" cy="60382"/>
            </a:xfrm>
            <a:custGeom>
              <a:rect b="b" l="l" r="r" t="t"/>
              <a:pathLst>
                <a:path extrusionOk="0" h="1906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6698441" y="2414530"/>
              <a:ext cx="277644" cy="357984"/>
            </a:xfrm>
            <a:custGeom>
              <a:rect b="b" l="l" r="r" t="t"/>
              <a:pathLst>
                <a:path extrusionOk="0" h="11300" w="8764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6813503" y="2560195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6792372" y="2493350"/>
              <a:ext cx="26801" cy="10233"/>
            </a:xfrm>
            <a:custGeom>
              <a:rect b="b" l="l" r="r" t="t"/>
              <a:pathLst>
                <a:path extrusionOk="0" h="323" w="846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6853483" y="2493350"/>
              <a:ext cx="26801" cy="10233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27"/>
          <p:cNvGrpSpPr/>
          <p:nvPr/>
        </p:nvGrpSpPr>
        <p:grpSpPr>
          <a:xfrm>
            <a:off x="2473680" y="1904343"/>
            <a:ext cx="471279" cy="503354"/>
            <a:chOff x="5289631" y="1500214"/>
            <a:chExt cx="332355" cy="354974"/>
          </a:xfrm>
        </p:grpSpPr>
        <p:sp>
          <p:nvSpPr>
            <p:cNvPr id="394" name="Google Shape;394;p27"/>
            <p:cNvSpPr/>
            <p:nvPr/>
          </p:nvSpPr>
          <p:spPr>
            <a:xfrm>
              <a:off x="5432603" y="1667040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5416763" y="162807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5483893" y="1628074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5411093" y="1611474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5478254" y="1611474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5289631" y="1500214"/>
              <a:ext cx="332355" cy="354974"/>
            </a:xfrm>
            <a:custGeom>
              <a:rect b="b" l="l" r="r" t="t"/>
              <a:pathLst>
                <a:path extrusionOk="0" h="11205" w="10491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 txBox="1"/>
          <p:nvPr>
            <p:ph type="title"/>
          </p:nvPr>
        </p:nvSpPr>
        <p:spPr>
          <a:xfrm>
            <a:off x="311700" y="159755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Proxima Nova"/>
                <a:ea typeface="Proxima Nova"/>
                <a:cs typeface="Proxima Nova"/>
                <a:sym typeface="Proxima Nova"/>
              </a:rPr>
              <a:t>Рачунар против човека</a:t>
            </a:r>
            <a:endParaRPr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28"/>
          <p:cNvSpPr txBox="1"/>
          <p:nvPr>
            <p:ph idx="1" type="body"/>
          </p:nvPr>
        </p:nvSpPr>
        <p:spPr>
          <a:xfrm>
            <a:off x="311700" y="270815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Рачунар ће имати први потез, односно Х док је човек други и на позицији О играча.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Корисник ће уносити позицију О елемента уношењем координата 3х3 матрице или кликом на графички приказ игре (уколико буде реализован)</a:t>
            </a:r>
            <a:endParaRPr/>
          </a:p>
        </p:txBody>
      </p:sp>
      <p:grpSp>
        <p:nvGrpSpPr>
          <p:cNvPr id="406" name="Google Shape;406;p28"/>
          <p:cNvGrpSpPr/>
          <p:nvPr/>
        </p:nvGrpSpPr>
        <p:grpSpPr>
          <a:xfrm>
            <a:off x="4324300" y="897775"/>
            <a:ext cx="495400" cy="473150"/>
            <a:chOff x="4324300" y="1536075"/>
            <a:chExt cx="495400" cy="473150"/>
          </a:xfrm>
        </p:grpSpPr>
        <p:cxnSp>
          <p:nvCxnSpPr>
            <p:cNvPr id="407" name="Google Shape;407;p28"/>
            <p:cNvCxnSpPr>
              <a:stCxn id="408" idx="2"/>
              <a:endCxn id="409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" name="Google Shape;409;p28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1" name="Google Shape;411;p28"/>
            <p:cNvCxnSpPr>
              <a:stCxn id="409" idx="7"/>
              <a:endCxn id="410" idx="2"/>
            </p:cNvCxnSpPr>
            <p:nvPr/>
          </p:nvCxnSpPr>
          <p:spPr>
            <a:xfrm flipH="1" rot="10800000">
              <a:off x="4390877" y="1575198"/>
              <a:ext cx="350700" cy="1170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28"/>
            <p:cNvCxnSpPr>
              <a:stCxn id="408" idx="7"/>
              <a:endCxn id="410" idx="4"/>
            </p:cNvCxnSpPr>
            <p:nvPr/>
          </p:nvCxnSpPr>
          <p:spPr>
            <a:xfrm flipH="1" rot="10800000">
              <a:off x="4730277" y="1614148"/>
              <a:ext cx="50400" cy="3285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type="title"/>
          </p:nvPr>
        </p:nvSpPr>
        <p:spPr>
          <a:xfrm>
            <a:off x="1268900" y="1604400"/>
            <a:ext cx="39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Пројекат ће бити реализован коришћењем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PYTHON-a</a:t>
            </a:r>
            <a:endParaRPr/>
          </a:p>
        </p:txBody>
      </p:sp>
      <p:pic>
        <p:nvPicPr>
          <p:cNvPr id="418" name="Google Shape;418;p29"/>
          <p:cNvPicPr preferRelativeResize="0"/>
          <p:nvPr/>
        </p:nvPicPr>
        <p:blipFill rotWithShape="1">
          <a:blip r:embed="rId4">
            <a:alphaModFix/>
          </a:blip>
          <a:srcRect b="0" l="25302" r="25297" t="0"/>
          <a:stretch/>
        </p:blipFill>
        <p:spPr>
          <a:xfrm>
            <a:off x="5472350" y="951738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0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Хвала.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